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4"/>
  </p:notesMasterIdLst>
  <p:handoutMasterIdLst>
    <p:handoutMasterId r:id="rId15"/>
  </p:handoutMasterIdLst>
  <p:sldIdLst>
    <p:sldId id="347" r:id="rId2"/>
    <p:sldId id="339" r:id="rId3"/>
    <p:sldId id="356" r:id="rId4"/>
    <p:sldId id="357" r:id="rId5"/>
    <p:sldId id="358" r:id="rId6"/>
    <p:sldId id="359" r:id="rId7"/>
    <p:sldId id="360" r:id="rId8"/>
    <p:sldId id="361" r:id="rId9"/>
    <p:sldId id="362" r:id="rId10"/>
    <p:sldId id="363" r:id="rId11"/>
    <p:sldId id="364" r:id="rId12"/>
    <p:sldId id="365" r:id="rId1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79" autoAdjust="0"/>
    <p:restoredTop sz="86400" autoAdjust="0"/>
  </p:normalViewPr>
  <p:slideViewPr>
    <p:cSldViewPr>
      <p:cViewPr varScale="1">
        <p:scale>
          <a:sx n="62" d="100"/>
          <a:sy n="62" d="100"/>
        </p:scale>
        <p:origin x="1260"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10/23/2018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2</a:t>
            </a:fld>
            <a:endParaRPr lang="en-US" altLang="en-US" dirty="0"/>
          </a:p>
        </p:txBody>
      </p:sp>
    </p:spTree>
    <p:extLst>
      <p:ext uri="{BB962C8B-B14F-4D97-AF65-F5344CB8AC3E}">
        <p14:creationId xmlns:p14="http://schemas.microsoft.com/office/powerpoint/2010/main" val="26554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panose="020B0600070205080204" pitchFamily="34" charset="-128"/>
              </a:rPr>
              <a:t>#Just</a:t>
            </a:r>
            <a:r>
              <a:rPr lang="en-US" altLang="en-US" baseline="0" dirty="0" smtClean="0">
                <a:ea typeface="ＭＳ Ｐゴシック" panose="020B0600070205080204" pitchFamily="34" charset="-128"/>
              </a:rPr>
              <a:t> change Age to SysBP or Pulse to get the other plots.</a:t>
            </a:r>
            <a:endParaRPr lang="en-US" altLang="en-US" dirty="0" smtClean="0">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6</a:t>
            </a:fld>
            <a:endParaRPr lang="en-US" altLang="en-US" dirty="0"/>
          </a:p>
        </p:txBody>
      </p:sp>
    </p:spTree>
    <p:extLst>
      <p:ext uri="{BB962C8B-B14F-4D97-AF65-F5344CB8AC3E}">
        <p14:creationId xmlns:p14="http://schemas.microsoft.com/office/powerpoint/2010/main" val="22603335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ea typeface="ＭＳ Ｐゴシック" panose="020B0600070205080204" pitchFamily="34" charset="-128"/>
              </a:rPr>
              <a:t>#Just</a:t>
            </a:r>
            <a:r>
              <a:rPr lang="en-US" altLang="en-US" baseline="0" dirty="0" smtClean="0">
                <a:ea typeface="ＭＳ Ｐゴシック" panose="020B0600070205080204" pitchFamily="34" charset="-128"/>
              </a:rPr>
              <a:t> change Age to SysBP or Pulse to get the other plots.</a:t>
            </a:r>
            <a:endParaRPr lang="en-US" altLang="en-US" dirty="0">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7</a:t>
            </a:fld>
            <a:endParaRPr lang="en-US" altLang="en-US" dirty="0"/>
          </a:p>
        </p:txBody>
      </p:sp>
    </p:spTree>
    <p:extLst>
      <p:ext uri="{BB962C8B-B14F-4D97-AF65-F5344CB8AC3E}">
        <p14:creationId xmlns:p14="http://schemas.microsoft.com/office/powerpoint/2010/main" val="31385458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ea typeface="ＭＳ Ｐゴシック" panose="020B0600070205080204" pitchFamily="34" charset="-128"/>
              </a:rPr>
              <a:t>Single variable logistic regression</a:t>
            </a:r>
            <a:endParaRPr lang="en-US" altLang="en-US" dirty="0">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8</a:t>
            </a:fld>
            <a:endParaRPr lang="en-US" altLang="en-US" dirty="0"/>
          </a:p>
        </p:txBody>
      </p:sp>
    </p:spTree>
    <p:extLst>
      <p:ext uri="{BB962C8B-B14F-4D97-AF65-F5344CB8AC3E}">
        <p14:creationId xmlns:p14="http://schemas.microsoft.com/office/powerpoint/2010/main" val="3422505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mtClean="0">
                <a:ea typeface="ＭＳ Ｐゴシック" panose="020B0600070205080204" pitchFamily="34" charset="-128"/>
              </a:rPr>
              <a:t>Single variable logistic regression</a:t>
            </a:r>
            <a:endParaRPr lang="en-US" altLang="en-US" dirty="0">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9</a:t>
            </a:fld>
            <a:endParaRPr lang="en-US" altLang="en-US" dirty="0"/>
          </a:p>
        </p:txBody>
      </p:sp>
    </p:spTree>
    <p:extLst>
      <p:ext uri="{BB962C8B-B14F-4D97-AF65-F5344CB8AC3E}">
        <p14:creationId xmlns:p14="http://schemas.microsoft.com/office/powerpoint/2010/main" val="29844325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mtClean="0">
                <a:ea typeface="ＭＳ Ｐゴシック" panose="020B0600070205080204" pitchFamily="34" charset="-128"/>
              </a:rPr>
              <a:t>Single variable logistic regression</a:t>
            </a:r>
            <a:endParaRPr lang="en-US" altLang="en-US" dirty="0">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10</a:t>
            </a:fld>
            <a:endParaRPr lang="en-US" altLang="en-US" dirty="0"/>
          </a:p>
        </p:txBody>
      </p:sp>
    </p:spTree>
    <p:extLst>
      <p:ext uri="{BB962C8B-B14F-4D97-AF65-F5344CB8AC3E}">
        <p14:creationId xmlns:p14="http://schemas.microsoft.com/office/powerpoint/2010/main" val="28364307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11</a:t>
            </a:fld>
            <a:endParaRPr lang="en-US" altLang="en-US" dirty="0"/>
          </a:p>
        </p:txBody>
      </p:sp>
    </p:spTree>
    <p:extLst>
      <p:ext uri="{BB962C8B-B14F-4D97-AF65-F5344CB8AC3E}">
        <p14:creationId xmlns:p14="http://schemas.microsoft.com/office/powerpoint/2010/main" val="8167850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12</a:t>
            </a:fld>
            <a:endParaRPr lang="en-US" altLang="en-US" dirty="0"/>
          </a:p>
        </p:txBody>
      </p:sp>
    </p:spTree>
    <p:extLst>
      <p:ext uri="{BB962C8B-B14F-4D97-AF65-F5344CB8AC3E}">
        <p14:creationId xmlns:p14="http://schemas.microsoft.com/office/powerpoint/2010/main" val="3319976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241662" y="4753428"/>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a:p>
        </p:txBody>
      </p:sp>
      <p:sp>
        <p:nvSpPr>
          <p:cNvPr id="7" name="Picture Placeholder 6"/>
          <p:cNvSpPr>
            <a:spLocks noGrp="1"/>
          </p:cNvSpPr>
          <p:nvPr>
            <p:ph type="pic" sz="quarter" idx="14"/>
          </p:nvPr>
        </p:nvSpPr>
        <p:spPr>
          <a:xfrm>
            <a:off x="5486400" y="2895600"/>
            <a:ext cx="1066800" cy="1676400"/>
          </a:xfrm>
        </p:spPr>
        <p:txBody>
          <a:bodyPr/>
          <a:lstStyle/>
          <a:p>
            <a:endParaRPr lang="en-US"/>
          </a:p>
        </p:txBody>
      </p:sp>
      <p:sp>
        <p:nvSpPr>
          <p:cNvPr id="8" name="Content Placeholder 7"/>
          <p:cNvSpPr>
            <a:spLocks noGrp="1"/>
          </p:cNvSpPr>
          <p:nvPr>
            <p:ph sz="quarter" idx="15"/>
          </p:nvPr>
        </p:nvSpPr>
        <p:spPr>
          <a:xfrm>
            <a:off x="6858000" y="2971800"/>
            <a:ext cx="1676400" cy="17811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Picture Placeholder 12"/>
          <p:cNvSpPr>
            <a:spLocks noGrp="1"/>
          </p:cNvSpPr>
          <p:nvPr>
            <p:ph type="pic" sz="quarter" idx="16"/>
          </p:nvPr>
        </p:nvSpPr>
        <p:spPr>
          <a:xfrm>
            <a:off x="533400" y="4419600"/>
            <a:ext cx="2514600" cy="609600"/>
          </a:xfrm>
        </p:spPr>
        <p:txBody>
          <a:bodyPr/>
          <a:lstStyle/>
          <a:p>
            <a:endParaRPr lang="en-US"/>
          </a:p>
        </p:txBody>
      </p:sp>
    </p:spTree>
    <p:extLst>
      <p:ext uri="{BB962C8B-B14F-4D97-AF65-F5344CB8AC3E}">
        <p14:creationId xmlns:p14="http://schemas.microsoft.com/office/powerpoint/2010/main" val="3737406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395"/>
            <a:ext cx="8229600" cy="1143005"/>
          </a:xfrm>
        </p:spPr>
        <p:txBody>
          <a:bodyPr>
            <a:normAutofit/>
          </a:bodyPr>
          <a:lstStyle/>
          <a:p>
            <a:r>
              <a:rPr lang="en-US" b="1" dirty="0" smtClean="0">
                <a:solidFill>
                  <a:schemeClr val="bg1"/>
                </a:solidFill>
              </a:rPr>
              <a:t>Section </a:t>
            </a:r>
            <a:r>
              <a:rPr lang="en-US" b="1" dirty="0">
                <a:solidFill>
                  <a:schemeClr val="bg1"/>
                </a:solidFill>
              </a:rPr>
              <a:t>10.1–10.2</a:t>
            </a:r>
          </a:p>
        </p:txBody>
      </p:sp>
      <p:sp>
        <p:nvSpPr>
          <p:cNvPr id="3" name="Text Placeholder 2"/>
          <p:cNvSpPr>
            <a:spLocks noGrp="1"/>
          </p:cNvSpPr>
          <p:nvPr>
            <p:ph sz="quarter" idx="15"/>
          </p:nvPr>
        </p:nvSpPr>
        <p:spPr>
          <a:xfrm>
            <a:off x="703196" y="3657600"/>
            <a:ext cx="7737608" cy="611640"/>
          </a:xfrm>
          <a:noFill/>
        </p:spPr>
        <p:txBody>
          <a:bodyPr anchor="ctr">
            <a:normAutofit/>
          </a:bodyPr>
          <a:lstStyle/>
          <a:p>
            <a:pPr algn="ctr">
              <a:spcBef>
                <a:spcPts val="0"/>
              </a:spcBef>
              <a:buClr>
                <a:srgbClr val="008080"/>
              </a:buClr>
              <a:buSzPct val="25000"/>
              <a:buNone/>
            </a:pPr>
            <a:r>
              <a:rPr lang="en-US" altLang="en-US" sz="3400" dirty="0">
                <a:solidFill>
                  <a:schemeClr val="bg1"/>
                </a:solidFill>
                <a:ea typeface="Arial Black"/>
              </a:rPr>
              <a:t>Chapter </a:t>
            </a:r>
            <a:r>
              <a:rPr lang="en-US" altLang="en-US" sz="3400" dirty="0" smtClean="0">
                <a:solidFill>
                  <a:schemeClr val="bg1"/>
                </a:solidFill>
                <a:ea typeface="Arial Black"/>
              </a:rPr>
              <a:t>10</a:t>
            </a:r>
            <a:endParaRPr lang="en-US" sz="3400" dirty="0" smtClean="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Logistic Fit for Pulse</a:t>
            </a:r>
          </a:p>
        </p:txBody>
      </p:sp>
      <p:pic>
        <p:nvPicPr>
          <p:cNvPr id="4" name="Picture Placeholder 3" descr="Three command lines. The command lines read as follows:&#10;Prompt, l mod Pulse equals g l m (survive approximately equals Pulse, family equals binomial, data equals I C U).&#10;Prompt, plot (jitter (Survive, 0.1) approximately equals Age, data equals I C U, y lab equals “Survive”).&#10;Prompt, curve (predict (l mod Pulse, data.frame (Pulse equals x), type equals “response”), col equals “blue”, l w d equals 2, add equals TRUE)."/>
          <p:cNvPicPr>
            <a:picLocks noGrp="1" noChangeAspect="1"/>
          </p:cNvPicPr>
          <p:nvPr>
            <p:ph type="pic" sz="quarter" idx="11"/>
          </p:nvPr>
        </p:nvPicPr>
        <p:blipFill>
          <a:blip r:embed="rId3"/>
          <a:stretch>
            <a:fillRect/>
          </a:stretch>
        </p:blipFill>
        <p:spPr>
          <a:xfrm>
            <a:off x="125579" y="1387360"/>
            <a:ext cx="8814484" cy="1130062"/>
          </a:xfrm>
          <a:prstGeom prst="rect">
            <a:avLst/>
          </a:prstGeom>
          <a:noFill/>
          <a:ln>
            <a:noFill/>
          </a:ln>
        </p:spPr>
      </p:pic>
      <p:pic>
        <p:nvPicPr>
          <p:cNvPr id="6" name="Picture Placeholder 5" descr="A scatterplot pulse versus survive shows two groups of points and a downward slopping curve. The horizontal axis plots the values of Pulse and the vertical axis plots the values of Survive. The groups of points lie in straight paths that are parallel to the horizontal axis. One group of points lies beside 1.0 mark along the vertical axis and extends from 35 mark to 190 mark along the horizontal axis. The other group of points lies beside the 0.0 mark along the vertical axis and extends from 55 mark to 158 mark along the horizontal axis.  The upward slopping curve extends from (35, 1.0) to (158, 0.75)."/>
          <p:cNvPicPr>
            <a:picLocks noGrp="1" noChangeAspect="1"/>
          </p:cNvPicPr>
          <p:nvPr>
            <p:ph type="pic" sz="quarter" idx="16"/>
          </p:nvPr>
        </p:nvPicPr>
        <p:blipFill>
          <a:blip r:embed="rId4"/>
          <a:stretch>
            <a:fillRect/>
          </a:stretch>
        </p:blipFill>
        <p:spPr>
          <a:xfrm>
            <a:off x="1659049" y="2608836"/>
            <a:ext cx="5808551" cy="3607348"/>
          </a:xfrm>
          <a:prstGeom prst="rect">
            <a:avLst/>
          </a:prstGeom>
          <a:noFill/>
          <a:ln>
            <a:noFill/>
          </a:ln>
        </p:spPr>
      </p:pic>
    </p:spTree>
    <p:extLst>
      <p:ext uri="{BB962C8B-B14F-4D97-AF65-F5344CB8AC3E}">
        <p14:creationId xmlns:p14="http://schemas.microsoft.com/office/powerpoint/2010/main" val="40747962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Logistic Regression Output</a:t>
            </a:r>
          </a:p>
        </p:txBody>
      </p:sp>
      <p:pic>
        <p:nvPicPr>
          <p:cNvPr id="5" name="Picture Placeholder 4" descr="Two command lines followed by an annotated coefficients table and a text. The command lines read as follows:&#10;Prompt, l mod 3 equals  g l m (Survive approximately equals Age plus Sys B P plus Pulse, family equals binomial, data equals I C U). &#10;Prompt, Summary (l mod 3).&#10;The coefficients table has four rows and four columns with the column headers that read Estimate, Standard Error, z value, and P r greater than absolute value of z. The data presented are as follows: &#10;Row 1. Intercept. Estimate: 1.0612654, Standard Error: 1.2280930, z value: 0.864, P r greater than absolute value of z: 0.38750.&#10;Row 2. Age. Estimate: Negative 0.0283710, Standard Error: 0.0107816, z value: Negative 2.631, P r greater than absolute value of z: 0.00850 two asterisks.&#10;Row 3. Sys B P. Estimate: 0.0167644, Standard Error: 0.0058740, z value: 2.854, P r greater than absolute value of z: 0.00432 two asterisks.&#10;Row 4. Pulse. Estimate: Negative 0.0009298, Standard Error: 0.0067020, z value: Negative 0.139, P r greater than absolute value of z: 0.88966 two asterisks.  All the values for Age, Sys B P, and Pulse are boxed and labeled Test for individual predictors.&#10;A text bellow the table reads Null deviance 200.16 on 199 degrees of freedom and Residual deviance: 183.24 on 196 degrees of freedom. The text is titled Assess overall fit. "/>
          <p:cNvPicPr>
            <a:picLocks noGrp="1" noChangeAspect="1"/>
          </p:cNvPicPr>
          <p:nvPr>
            <p:ph type="pic" sz="quarter" idx="16"/>
          </p:nvPr>
        </p:nvPicPr>
        <p:blipFill>
          <a:blip r:embed="rId3"/>
          <a:stretch>
            <a:fillRect/>
          </a:stretch>
        </p:blipFill>
        <p:spPr>
          <a:xfrm>
            <a:off x="533400" y="1600200"/>
            <a:ext cx="7923140" cy="4479275"/>
          </a:xfrm>
          <a:prstGeom prst="rect">
            <a:avLst/>
          </a:prstGeom>
          <a:noFill/>
          <a:ln>
            <a:noFill/>
          </a:ln>
        </p:spPr>
      </p:pic>
    </p:spTree>
    <p:extLst>
      <p:ext uri="{BB962C8B-B14F-4D97-AF65-F5344CB8AC3E}">
        <p14:creationId xmlns:p14="http://schemas.microsoft.com/office/powerpoint/2010/main" val="5242820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Choosing Predictors</a:t>
            </a:r>
          </a:p>
        </p:txBody>
      </p:sp>
      <p:sp>
        <p:nvSpPr>
          <p:cNvPr id="3" name="Content Placeholder 2"/>
          <p:cNvSpPr>
            <a:spLocks noGrp="1"/>
          </p:cNvSpPr>
          <p:nvPr>
            <p:ph sz="quarter" idx="10"/>
          </p:nvPr>
        </p:nvSpPr>
        <p:spPr>
          <a:xfrm>
            <a:off x="247304" y="1407392"/>
            <a:ext cx="8515695" cy="4805217"/>
          </a:xfrm>
        </p:spPr>
        <p:txBody>
          <a:bodyPr>
            <a:noAutofit/>
          </a:bodyPr>
          <a:lstStyle/>
          <a:p>
            <a:pPr marL="0" indent="0">
              <a:buNone/>
            </a:pPr>
            <a:r>
              <a:rPr lang="en-US" altLang="en-US" dirty="0"/>
              <a:t>All of the “</a:t>
            </a:r>
            <a:r>
              <a:rPr lang="en-US" altLang="ja-JP" dirty="0"/>
              <a:t>usual” options:</a:t>
            </a:r>
          </a:p>
          <a:p>
            <a:r>
              <a:rPr lang="en-US" altLang="en-US" dirty="0" smtClean="0"/>
              <a:t>Quantitative </a:t>
            </a:r>
            <a:r>
              <a:rPr lang="en-US" altLang="en-US" dirty="0"/>
              <a:t>variables</a:t>
            </a:r>
          </a:p>
          <a:p>
            <a:r>
              <a:rPr lang="en-US" altLang="en-US" dirty="0" smtClean="0"/>
              <a:t>Powers </a:t>
            </a:r>
            <a:r>
              <a:rPr lang="en-US" altLang="en-US" dirty="0"/>
              <a:t>of variables (e.g., second-order models)</a:t>
            </a:r>
          </a:p>
          <a:p>
            <a:r>
              <a:rPr lang="en-US" altLang="en-US" dirty="0" smtClean="0"/>
              <a:t>Other </a:t>
            </a:r>
            <a:r>
              <a:rPr lang="en-US" altLang="en-US" dirty="0"/>
              <a:t>transformations of variables (e.g., log)</a:t>
            </a:r>
          </a:p>
          <a:p>
            <a:r>
              <a:rPr lang="en-US" altLang="en-US" dirty="0" smtClean="0"/>
              <a:t>Interactions </a:t>
            </a:r>
            <a:r>
              <a:rPr lang="en-US" altLang="en-US" dirty="0"/>
              <a:t>(products) of variables</a:t>
            </a:r>
          </a:p>
          <a:p>
            <a:r>
              <a:rPr lang="en-US" altLang="en-US" dirty="0" smtClean="0"/>
              <a:t>variables </a:t>
            </a:r>
            <a:r>
              <a:rPr lang="en-US" altLang="en-US" dirty="0"/>
              <a:t>for binary predictors</a:t>
            </a:r>
          </a:p>
        </p:txBody>
      </p:sp>
    </p:spTree>
    <p:extLst>
      <p:ext uri="{BB962C8B-B14F-4D97-AF65-F5344CB8AC3E}">
        <p14:creationId xmlns:p14="http://schemas.microsoft.com/office/powerpoint/2010/main" val="26665643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Sections 10.1–10.2</a:t>
            </a:r>
          </a:p>
        </p:txBody>
      </p:sp>
      <p:sp>
        <p:nvSpPr>
          <p:cNvPr id="3" name="Content Placeholder 2"/>
          <p:cNvSpPr>
            <a:spLocks noGrp="1"/>
          </p:cNvSpPr>
          <p:nvPr>
            <p:ph sz="quarter" idx="10"/>
          </p:nvPr>
        </p:nvSpPr>
        <p:spPr>
          <a:xfrm>
            <a:off x="247304" y="1407392"/>
            <a:ext cx="8515695" cy="4805217"/>
          </a:xfrm>
        </p:spPr>
        <p:txBody>
          <a:bodyPr>
            <a:noAutofit/>
          </a:bodyPr>
          <a:lstStyle/>
          <a:p>
            <a:pPr marL="0" indent="0">
              <a:spcBef>
                <a:spcPts val="600"/>
              </a:spcBef>
              <a:buNone/>
            </a:pPr>
            <a:r>
              <a:rPr lang="en-US" altLang="en-US" dirty="0">
                <a:sym typeface="Symbol" panose="05050102010706020507" pitchFamily="18" charset="2"/>
              </a:rPr>
              <a:t>Multiple logistic regression</a:t>
            </a:r>
          </a:p>
        </p:txBody>
      </p:sp>
    </p:spTree>
    <p:extLst>
      <p:ext uri="{BB962C8B-B14F-4D97-AF65-F5344CB8AC3E}">
        <p14:creationId xmlns:p14="http://schemas.microsoft.com/office/powerpoint/2010/main" val="3402555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Binary Logistic Regression </a:t>
            </a:r>
            <a:r>
              <a:rPr lang="en-US" dirty="0" smtClean="0"/>
              <a:t>Model (1 of 3)</a:t>
            </a:r>
            <a:endParaRPr lang="en-US" dirty="0"/>
          </a:p>
        </p:txBody>
      </p:sp>
      <p:sp>
        <p:nvSpPr>
          <p:cNvPr id="3" name="Content Placeholder 2"/>
          <p:cNvSpPr>
            <a:spLocks noGrp="1"/>
          </p:cNvSpPr>
          <p:nvPr>
            <p:ph idx="1"/>
          </p:nvPr>
        </p:nvSpPr>
        <p:spPr>
          <a:xfrm>
            <a:off x="243114" y="1415142"/>
            <a:ext cx="8610600" cy="1556658"/>
          </a:xfrm>
        </p:spPr>
        <p:txBody>
          <a:bodyPr>
            <a:noAutofit/>
          </a:bodyPr>
          <a:lstStyle/>
          <a:p>
            <a:pPr marL="0" indent="0">
              <a:buNone/>
            </a:pPr>
            <a:r>
              <a:rPr lang="en-US" i="1" dirty="0"/>
              <a:t>Y</a:t>
            </a:r>
            <a:r>
              <a:rPr lang="en-US" dirty="0"/>
              <a:t> = Binary </a:t>
            </a:r>
            <a:r>
              <a:rPr lang="en-US" dirty="0" smtClean="0"/>
              <a:t>response </a:t>
            </a:r>
            <a:r>
              <a:rPr lang="en-US" dirty="0" smtClean="0"/>
              <a:t>	</a:t>
            </a:r>
            <a:r>
              <a:rPr lang="en-US" i="1" dirty="0" smtClean="0"/>
              <a:t>X</a:t>
            </a:r>
            <a:r>
              <a:rPr lang="en-US" baseline="-25000" dirty="0" smtClean="0"/>
              <a:t>1</a:t>
            </a:r>
            <a:r>
              <a:rPr lang="en-US" dirty="0" smtClean="0"/>
              <a:t> </a:t>
            </a:r>
            <a:r>
              <a:rPr lang="en-US" dirty="0"/>
              <a:t>= Single </a:t>
            </a:r>
            <a:r>
              <a:rPr lang="en-US" dirty="0" smtClean="0"/>
              <a:t>predictor</a:t>
            </a:r>
          </a:p>
          <a:p>
            <a:pPr marL="0" indent="0">
              <a:buNone/>
            </a:pPr>
            <a:r>
              <a:rPr lang="el-GR" i="1" dirty="0"/>
              <a:t>π</a:t>
            </a:r>
            <a:r>
              <a:rPr lang="en-US" dirty="0"/>
              <a:t> = proportion of 1’s (yes, </a:t>
            </a:r>
            <a:r>
              <a:rPr lang="en-US" dirty="0" smtClean="0"/>
              <a:t>success</a:t>
            </a:r>
            <a:r>
              <a:rPr lang="en-US" dirty="0"/>
              <a:t>) at any </a:t>
            </a:r>
            <a:r>
              <a:rPr lang="en-US" i="1" dirty="0" smtClean="0"/>
              <a:t>x</a:t>
            </a:r>
          </a:p>
          <a:p>
            <a:pPr marL="0" indent="0" algn="ctr">
              <a:buNone/>
            </a:pPr>
            <a:r>
              <a:rPr lang="en-US" dirty="0"/>
              <a:t>Equivalent forms of the logistic regression model</a:t>
            </a:r>
            <a:r>
              <a:rPr lang="en-US" dirty="0" smtClean="0"/>
              <a:t>:</a:t>
            </a:r>
            <a:endParaRPr lang="en-US" dirty="0"/>
          </a:p>
        </p:txBody>
      </p:sp>
      <p:pic>
        <p:nvPicPr>
          <p:cNvPr id="9" name="Picture Placeholder 8" descr="Two equations. Equation 1. Logit form: log of pi over the quantity of 1 minus pi equals Beta subscript 0 plus Beta subscript 1 times x. Equation 2. Probability form: pi equals e to the power of (Beta subscript 0 plus Beta subscript 1 times x) over the quantity of 1 plus e to the power of (B subscript 0 plus B subscript 1 time x). "/>
          <p:cNvPicPr>
            <a:picLocks noGrp="1" noChangeAspect="1"/>
          </p:cNvPicPr>
          <p:nvPr>
            <p:ph type="pic" sz="quarter" idx="11"/>
          </p:nvPr>
        </p:nvPicPr>
        <p:blipFill>
          <a:blip r:embed="rId2"/>
          <a:stretch>
            <a:fillRect/>
          </a:stretch>
        </p:blipFill>
        <p:spPr>
          <a:xfrm>
            <a:off x="304800" y="3200400"/>
            <a:ext cx="5607675" cy="2794950"/>
          </a:xfrm>
          <a:prstGeom prst="rect">
            <a:avLst/>
          </a:prstGeom>
          <a:noFill/>
          <a:ln>
            <a:noFill/>
          </a:ln>
        </p:spPr>
      </p:pic>
    </p:spTree>
    <p:extLst>
      <p:ext uri="{BB962C8B-B14F-4D97-AF65-F5344CB8AC3E}">
        <p14:creationId xmlns:p14="http://schemas.microsoft.com/office/powerpoint/2010/main" val="2289540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Binary Logistic Regression </a:t>
            </a:r>
            <a:r>
              <a:rPr lang="en-US" dirty="0" smtClean="0"/>
              <a:t>Model (2 of 3)</a:t>
            </a:r>
            <a:endParaRPr lang="en-US" dirty="0"/>
          </a:p>
        </p:txBody>
      </p:sp>
      <p:sp>
        <p:nvSpPr>
          <p:cNvPr id="3" name="Content Placeholder 2"/>
          <p:cNvSpPr>
            <a:spLocks noGrp="1"/>
          </p:cNvSpPr>
          <p:nvPr>
            <p:ph idx="1"/>
          </p:nvPr>
        </p:nvSpPr>
        <p:spPr>
          <a:xfrm>
            <a:off x="243114" y="1567542"/>
            <a:ext cx="8610600" cy="1556658"/>
          </a:xfrm>
        </p:spPr>
        <p:txBody>
          <a:bodyPr>
            <a:noAutofit/>
          </a:bodyPr>
          <a:lstStyle/>
          <a:p>
            <a:pPr marL="0" indent="0">
              <a:buNone/>
            </a:pPr>
            <a:r>
              <a:rPr lang="en-US" i="1" dirty="0"/>
              <a:t>Y</a:t>
            </a:r>
            <a:r>
              <a:rPr lang="en-US" dirty="0"/>
              <a:t> = Binary </a:t>
            </a:r>
            <a:r>
              <a:rPr lang="en-US" dirty="0" smtClean="0"/>
              <a:t>response </a:t>
            </a:r>
            <a:r>
              <a:rPr lang="en-US" i="1" dirty="0"/>
              <a:t>X</a:t>
            </a:r>
            <a:r>
              <a:rPr lang="en-US" baseline="-25000" dirty="0"/>
              <a:t>1</a:t>
            </a:r>
            <a:r>
              <a:rPr lang="en-US" dirty="0"/>
              <a:t>, </a:t>
            </a:r>
            <a:r>
              <a:rPr lang="en-US" i="1" dirty="0"/>
              <a:t>X</a:t>
            </a:r>
            <a:r>
              <a:rPr lang="en-US" baseline="-25000" dirty="0"/>
              <a:t>2</a:t>
            </a:r>
            <a:r>
              <a:rPr lang="en-US" dirty="0"/>
              <a:t>, …, </a:t>
            </a:r>
            <a:r>
              <a:rPr lang="en-US" i="1" dirty="0"/>
              <a:t>X</a:t>
            </a:r>
            <a:r>
              <a:rPr lang="en-US" i="1" baseline="-25000" dirty="0"/>
              <a:t>k</a:t>
            </a:r>
            <a:r>
              <a:rPr lang="en-US" dirty="0"/>
              <a:t> = Multiple </a:t>
            </a:r>
            <a:r>
              <a:rPr lang="en-US" dirty="0" smtClean="0"/>
              <a:t>predictors</a:t>
            </a:r>
          </a:p>
          <a:p>
            <a:pPr marL="0" indent="0">
              <a:buNone/>
            </a:pPr>
            <a:r>
              <a:rPr lang="el-GR" i="1" dirty="0"/>
              <a:t>π</a:t>
            </a:r>
            <a:r>
              <a:rPr lang="en-US" dirty="0"/>
              <a:t> = proportion of 1’s at any </a:t>
            </a:r>
            <a:r>
              <a:rPr lang="en-US" i="1" dirty="0"/>
              <a:t>x</a:t>
            </a:r>
            <a:r>
              <a:rPr lang="en-US" baseline="-25000" dirty="0"/>
              <a:t>1</a:t>
            </a:r>
            <a:r>
              <a:rPr lang="en-US" dirty="0"/>
              <a:t>, </a:t>
            </a:r>
            <a:r>
              <a:rPr lang="en-US" i="1" dirty="0"/>
              <a:t>x</a:t>
            </a:r>
            <a:r>
              <a:rPr lang="en-US" baseline="-25000" dirty="0"/>
              <a:t>2</a:t>
            </a:r>
            <a:r>
              <a:rPr lang="en-US" dirty="0"/>
              <a:t>, </a:t>
            </a:r>
            <a:r>
              <a:rPr lang="en-US" i="1" dirty="0"/>
              <a:t>…, x</a:t>
            </a:r>
            <a:r>
              <a:rPr lang="en-US" i="1" baseline="-25000" dirty="0"/>
              <a:t>k</a:t>
            </a:r>
            <a:endParaRPr lang="en-US" i="1" dirty="0"/>
          </a:p>
          <a:p>
            <a:pPr marL="0" indent="0" algn="ctr">
              <a:buNone/>
            </a:pPr>
            <a:r>
              <a:rPr lang="en-US" dirty="0"/>
              <a:t>Equivalent forms of the logistic regression model:</a:t>
            </a:r>
          </a:p>
        </p:txBody>
      </p:sp>
      <p:pic>
        <p:nvPicPr>
          <p:cNvPr id="5" name="Picture Placeholder 4" descr="Two equations. Equation 1. Logit form: Log of (pi over the quantity of 1 minus pi) equals Beta subscript 0 plus Beta subscript 1 times x subscript 1 plus Beta subscript 1 times x subscript 2 plus ellipses plus Beta subscript k times x subscript k. Equation 2. Probability form: Pi equals e to the power of (Beta subscript 0 plus Be subscript 1 times x subscript 1 plus Beta subscript 2 times x times 2 plus ellipsis plus Beta subscript k times x subscript k) over the quantity of 1 plus e to the power of (Beta subscript 0 plus Beta subscript 1 times x subscript 1 plus beta subscript 2 times x subscript 2 plus ellipsis plus Beta subscript k times x subscript k)."/>
          <p:cNvPicPr>
            <a:picLocks noGrp="1" noChangeAspect="1"/>
          </p:cNvPicPr>
          <p:nvPr>
            <p:ph type="pic" sz="quarter" idx="11"/>
          </p:nvPr>
        </p:nvPicPr>
        <p:blipFill>
          <a:blip r:embed="rId2"/>
          <a:stretch>
            <a:fillRect/>
          </a:stretch>
        </p:blipFill>
        <p:spPr>
          <a:xfrm>
            <a:off x="271472" y="3424805"/>
            <a:ext cx="8339128" cy="2442595"/>
          </a:xfrm>
          <a:prstGeom prst="rect">
            <a:avLst/>
          </a:prstGeom>
          <a:noFill/>
          <a:ln>
            <a:noFill/>
          </a:ln>
        </p:spPr>
      </p:pic>
    </p:spTree>
    <p:extLst>
      <p:ext uri="{BB962C8B-B14F-4D97-AF65-F5344CB8AC3E}">
        <p14:creationId xmlns:p14="http://schemas.microsoft.com/office/powerpoint/2010/main" val="22111580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Binary Logistic Regression Model </a:t>
            </a:r>
            <a:r>
              <a:rPr lang="en-US" dirty="0" smtClean="0"/>
              <a:t>(3 </a:t>
            </a:r>
            <a:r>
              <a:rPr lang="en-US" dirty="0"/>
              <a:t>of </a:t>
            </a:r>
            <a:r>
              <a:rPr lang="en-US" dirty="0" smtClean="0"/>
              <a:t>3)</a:t>
            </a:r>
            <a:endParaRPr lang="en-US" dirty="0"/>
          </a:p>
        </p:txBody>
      </p:sp>
      <p:sp>
        <p:nvSpPr>
          <p:cNvPr id="3" name="Content Placeholder 2"/>
          <p:cNvSpPr>
            <a:spLocks noGrp="1"/>
          </p:cNvSpPr>
          <p:nvPr>
            <p:ph idx="1"/>
          </p:nvPr>
        </p:nvSpPr>
        <p:spPr>
          <a:xfrm>
            <a:off x="156578" y="1415142"/>
            <a:ext cx="8783673" cy="947058"/>
          </a:xfrm>
        </p:spPr>
        <p:txBody>
          <a:bodyPr>
            <a:normAutofit lnSpcReduction="10000"/>
          </a:bodyPr>
          <a:lstStyle/>
          <a:p>
            <a:pPr marL="0" indent="0">
              <a:buNone/>
            </a:pPr>
            <a:r>
              <a:rPr lang="en-US" altLang="en-US" dirty="0"/>
              <a:t>Example: Predicting survival in an intensive care unit (ICU</a:t>
            </a:r>
            <a:r>
              <a:rPr lang="en-US" altLang="en-US" dirty="0" smtClean="0"/>
              <a:t>)</a:t>
            </a:r>
          </a:p>
          <a:p>
            <a:pPr marL="0" indent="0">
              <a:buNone/>
            </a:pPr>
            <a:r>
              <a:rPr lang="en-US" altLang="en-US" dirty="0"/>
              <a:t>Response</a:t>
            </a:r>
            <a:r>
              <a:rPr lang="en-US" altLang="en-US" dirty="0" smtClean="0"/>
              <a:t>:</a:t>
            </a:r>
            <a:endParaRPr lang="en-US" altLang="en-US" dirty="0"/>
          </a:p>
        </p:txBody>
      </p:sp>
      <p:pic>
        <p:nvPicPr>
          <p:cNvPr id="9" name="Picture Placeholder 8" descr="An equation reads Survive equals open curly bracket 0 equals Died and 1 equals lived."/>
          <p:cNvPicPr>
            <a:picLocks noGrp="1" noChangeAspect="1"/>
          </p:cNvPicPr>
          <p:nvPr>
            <p:ph type="pic" sz="quarter" idx="11"/>
          </p:nvPr>
        </p:nvPicPr>
        <p:blipFill>
          <a:blip r:embed="rId2"/>
          <a:stretch>
            <a:fillRect/>
          </a:stretch>
        </p:blipFill>
        <p:spPr>
          <a:xfrm>
            <a:off x="255717" y="2544554"/>
            <a:ext cx="5089008" cy="1475437"/>
          </a:xfrm>
          <a:prstGeom prst="rect">
            <a:avLst/>
          </a:prstGeom>
          <a:noFill/>
          <a:ln>
            <a:noFill/>
          </a:ln>
        </p:spPr>
      </p:pic>
      <p:sp>
        <p:nvSpPr>
          <p:cNvPr id="6" name="Content Placeholder 2"/>
          <p:cNvSpPr>
            <a:spLocks noGrp="1"/>
          </p:cNvSpPr>
          <p:nvPr>
            <p:ph type="body" sz="quarter" idx="10"/>
          </p:nvPr>
        </p:nvSpPr>
        <p:spPr>
          <a:xfrm>
            <a:off x="165462" y="4343400"/>
            <a:ext cx="8673738" cy="1306734"/>
          </a:xfrm>
        </p:spPr>
        <p:txBody>
          <a:bodyPr/>
          <a:lstStyle/>
          <a:p>
            <a:pPr marL="0" indent="0">
              <a:buNone/>
            </a:pPr>
            <a:r>
              <a:rPr lang="en-US" altLang="en-US" sz="2400" dirty="0"/>
              <a:t>Data in </a:t>
            </a:r>
            <a:r>
              <a:rPr lang="en-US" altLang="en-US" sz="2400" b="1" dirty="0">
                <a:latin typeface="Courier New" panose="02070309020205020404" pitchFamily="49" charset="0"/>
                <a:cs typeface="Courier New" panose="02070309020205020404" pitchFamily="49" charset="0"/>
              </a:rPr>
              <a:t>ICU</a:t>
            </a:r>
            <a:r>
              <a:rPr lang="en-US" altLang="en-US" sz="2400" b="1" dirty="0"/>
              <a:t> </a:t>
            </a:r>
            <a:r>
              <a:rPr lang="en-US" altLang="en-US" sz="2400" dirty="0"/>
              <a:t>(in Stat2Data) for a sample of 200 patients</a:t>
            </a:r>
            <a:r>
              <a:rPr lang="en-US" altLang="en-US" sz="2400" dirty="0" smtClean="0"/>
              <a:t>.</a:t>
            </a:r>
          </a:p>
          <a:p>
            <a:pPr marL="0" indent="0">
              <a:buNone/>
            </a:pPr>
            <a:r>
              <a:rPr lang="en-US" altLang="en-US" sz="2400" dirty="0">
                <a:ea typeface="ＭＳ Ｐゴシック" panose="020B0600070205080204" pitchFamily="34" charset="-128"/>
              </a:rPr>
              <a:t>Predict Survival based on three variables:</a:t>
            </a:r>
            <a:br>
              <a:rPr lang="en-US" altLang="en-US" sz="2400" dirty="0">
                <a:ea typeface="ＭＳ Ｐゴシック" panose="020B0600070205080204" pitchFamily="34" charset="-128"/>
              </a:rPr>
            </a:br>
            <a:r>
              <a:rPr lang="en-US" altLang="en-US" sz="2400" b="1" dirty="0" smtClean="0">
                <a:ea typeface="ＭＳ Ｐゴシック" panose="020B0600070205080204" pitchFamily="34" charset="-128"/>
              </a:rPr>
              <a:t>Age</a:t>
            </a:r>
            <a:r>
              <a:rPr lang="en-US" altLang="en-US" sz="2400" dirty="0">
                <a:ea typeface="ＭＳ Ｐゴシック" panose="020B0600070205080204" pitchFamily="34" charset="-128"/>
              </a:rPr>
              <a:t>, systolic blood pressure (</a:t>
            </a:r>
            <a:r>
              <a:rPr lang="en-US" altLang="en-US" sz="2400" b="1" dirty="0">
                <a:ea typeface="ＭＳ Ｐゴシック" panose="020B0600070205080204" pitchFamily="34" charset="-128"/>
              </a:rPr>
              <a:t>SysBP</a:t>
            </a:r>
            <a:r>
              <a:rPr lang="en-US" altLang="en-US" sz="2400" dirty="0">
                <a:ea typeface="ＭＳ Ｐゴシック" panose="020B0600070205080204" pitchFamily="34" charset="-128"/>
              </a:rPr>
              <a:t>), and </a:t>
            </a:r>
            <a:r>
              <a:rPr lang="en-US" altLang="en-US" sz="2400" b="1" dirty="0">
                <a:ea typeface="ＭＳ Ｐゴシック" panose="020B0600070205080204" pitchFamily="34" charset="-128"/>
              </a:rPr>
              <a:t>Pulse</a:t>
            </a:r>
            <a:endParaRPr lang="en-US" altLang="en-US" sz="2400" b="1" dirty="0"/>
          </a:p>
        </p:txBody>
      </p:sp>
    </p:spTree>
    <p:extLst>
      <p:ext uri="{BB962C8B-B14F-4D97-AF65-F5344CB8AC3E}">
        <p14:creationId xmlns:p14="http://schemas.microsoft.com/office/powerpoint/2010/main" val="15700696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Boxplots for Each Predictor</a:t>
            </a:r>
          </a:p>
        </p:txBody>
      </p:sp>
      <p:pic>
        <p:nvPicPr>
          <p:cNvPr id="17" name="Picture Placeholder 16" descr="A command line reads Prompt, boxplot (Age approximately equals Survive, data equals I C U, horizontal equals T R U E, x lab equals “Age”, y lab equals “Survive”)."/>
          <p:cNvPicPr>
            <a:picLocks noGrp="1" noChangeAspect="1"/>
          </p:cNvPicPr>
          <p:nvPr>
            <p:ph type="pic" sz="quarter" idx="11"/>
          </p:nvPr>
        </p:nvPicPr>
        <p:blipFill>
          <a:blip r:embed="rId3"/>
          <a:stretch>
            <a:fillRect/>
          </a:stretch>
        </p:blipFill>
        <p:spPr>
          <a:xfrm>
            <a:off x="184626" y="1402657"/>
            <a:ext cx="8806974" cy="381575"/>
          </a:xfrm>
          <a:prstGeom prst="rect">
            <a:avLst/>
          </a:prstGeom>
          <a:noFill/>
          <a:ln>
            <a:noFill/>
          </a:ln>
        </p:spPr>
      </p:pic>
      <p:pic>
        <p:nvPicPr>
          <p:cNvPr id="18" name="Picture Placeholder 17" descr="A double horizontal boxplot. The horizontal axis for the two box plots, labeled Age, ranges from 10 to 100 in intervals of 10. The Survive 1 boxplot has the following features. The whiskers start at 15 and end at 95. The boxes start at 40 to 70. A line separates the boxes at 60. The Survive 0 boxplot has the following features. The whiskers start at 40 and end at 96. The boxes start at 55 and end at 73. A line separates the boxes at 67. Two points are marked at age 19 and age 20 beside the whisker for the boxplot representing survive 0."/>
          <p:cNvPicPr>
            <a:picLocks noGrp="1" noChangeAspect="1"/>
          </p:cNvPicPr>
          <p:nvPr>
            <p:ph type="pic" sz="quarter" idx="13"/>
          </p:nvPr>
        </p:nvPicPr>
        <p:blipFill>
          <a:blip r:embed="rId4"/>
          <a:stretch>
            <a:fillRect/>
          </a:stretch>
        </p:blipFill>
        <p:spPr>
          <a:xfrm>
            <a:off x="353577" y="1904189"/>
            <a:ext cx="3283036" cy="2038126"/>
          </a:xfrm>
          <a:prstGeom prst="rect">
            <a:avLst/>
          </a:prstGeom>
          <a:noFill/>
          <a:ln>
            <a:noFill/>
          </a:ln>
        </p:spPr>
      </p:pic>
      <p:pic>
        <p:nvPicPr>
          <p:cNvPr id="25" name="Picture Placeholder 24" descr="A double horizontal boxplot. The horizontal axis for the two box plots, labeled Sys B P, ranges from 75 to 265 in intervals of 50. The Survive 0 boxplot has the following features. The whiskers start at 30 and end at 180. The boxes start at 80 to 140. A line separates the boxes at 125. A point is marked at age 260 at the same level as the whiskers. The Survive 1 boxplot has the following features. The whiskers start at 70 and end at 220. The boxes start at 110 and end at 150. A line separates the boxes at 130. A point is marked at 50 sys B P and another point at 225 Sys B P at the same level as the whiskers."/>
          <p:cNvPicPr>
            <a:picLocks noGrp="1" noChangeAspect="1"/>
          </p:cNvPicPr>
          <p:nvPr>
            <p:ph type="pic" sz="quarter" idx="14"/>
          </p:nvPr>
        </p:nvPicPr>
        <p:blipFill>
          <a:blip r:embed="rId5"/>
          <a:stretch>
            <a:fillRect/>
          </a:stretch>
        </p:blipFill>
        <p:spPr>
          <a:xfrm>
            <a:off x="4870741" y="1828800"/>
            <a:ext cx="3454899" cy="2146696"/>
          </a:xfrm>
          <a:prstGeom prst="rect">
            <a:avLst/>
          </a:prstGeom>
          <a:noFill/>
          <a:ln>
            <a:noFill/>
          </a:ln>
        </p:spPr>
      </p:pic>
      <p:pic>
        <p:nvPicPr>
          <p:cNvPr id="26" name="Picture Placeholder 25" descr="A double horizontal boxplot. The horizontal axis for the two box plots, labeled Pulse, ranges from 75 to 200 in intervals of 25. The Survive 0 boxplot has the following features. The whiskers start at 55 and end at 160. The boxes start at 80 to 120. A line separates the boxes at 95. The Survive 1 boxplot has the following features. The whiskers start at 80 and end at 170. The boxes start at 80 and end at 115. A line separates the boxes at 87. A point is marked above 190 at the same level as the whiskers."/>
          <p:cNvPicPr>
            <a:picLocks noGrp="1" noChangeAspect="1"/>
          </p:cNvPicPr>
          <p:nvPr>
            <p:ph type="pic" sz="quarter" idx="16"/>
          </p:nvPr>
        </p:nvPicPr>
        <p:blipFill>
          <a:blip r:embed="rId6"/>
          <a:stretch>
            <a:fillRect/>
          </a:stretch>
        </p:blipFill>
        <p:spPr>
          <a:xfrm>
            <a:off x="2362200" y="4038600"/>
            <a:ext cx="3590608" cy="2225052"/>
          </a:xfrm>
          <a:prstGeom prst="rect">
            <a:avLst/>
          </a:prstGeom>
          <a:noFill/>
          <a:ln>
            <a:noFill/>
          </a:ln>
        </p:spPr>
      </p:pic>
    </p:spTree>
    <p:extLst>
      <p:ext uri="{BB962C8B-B14F-4D97-AF65-F5344CB8AC3E}">
        <p14:creationId xmlns:p14="http://schemas.microsoft.com/office/powerpoint/2010/main" val="12481958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Jittered Scatterplots for Each Predictor</a:t>
            </a:r>
          </a:p>
        </p:txBody>
      </p:sp>
      <p:pic>
        <p:nvPicPr>
          <p:cNvPr id="3" name="Picture Placeholder 2" descr="A command line reads Prompt, plot (jitter (survive, 0.03) approximately equals Age, data equals I C U). "/>
          <p:cNvPicPr>
            <a:picLocks noGrp="1" noChangeAspect="1"/>
          </p:cNvPicPr>
          <p:nvPr>
            <p:ph type="pic" sz="quarter" idx="11"/>
          </p:nvPr>
        </p:nvPicPr>
        <p:blipFill>
          <a:blip r:embed="rId3"/>
          <a:stretch>
            <a:fillRect/>
          </a:stretch>
        </p:blipFill>
        <p:spPr>
          <a:xfrm>
            <a:off x="131471" y="1541733"/>
            <a:ext cx="8820764" cy="439467"/>
          </a:xfrm>
          <a:prstGeom prst="rect">
            <a:avLst/>
          </a:prstGeom>
          <a:noFill/>
          <a:ln>
            <a:noFill/>
          </a:ln>
        </p:spPr>
      </p:pic>
      <p:pic>
        <p:nvPicPr>
          <p:cNvPr id="7" name="Picture Placeholder 6" descr="Three scatterplots correlating Age, Sys BP and Pulse versus Jitter (Survive, amount equals 0.03) respectively. First scatterplot correlates Age versus Jitter (Survive, amount equals 0.03). The horizontal axis plots the values of Age and the vertical axis plots the values of Jitter (Survive, amount equals 0.03). The graph shows a cluster of dots between 0.95 mark and 1.05 mark along the vertical axis corresponding to 15 mark to 90 mark along the horizontal axis. Another cluster of dots lies beside between negative 0.05 mark and 0.05 mark along the vertical axis corresponding to 15 mark to 19 mark to 90 mark along the horizontal axis. The cluster of dots that lies between 0.95 and 1.05 are more concentrated than the cluster of points that lies between negative 0.05 and 0.05.&#10;The second scatterplot correlates Sys B P versus Jitter (Survive, amount equals 0.03). The horizontal axis plots the values of Sys B P and the vertical axis plots the values of Jitter (Survive, amount equals 0.03). The graph shows a cluster of dots between 0.95 mark and 1.05 mark along the vertical axis corresponding to 50 mark to 210 mark along the horizontal axis. Another cluster of dots lies beside between negative 0.05 mark and 0.05 mark along the vertical axis corresponding between 80 mark and 19 mark to 90 mark along the horizontal axis. The cluster of dots that lies between 0.95 and 1.05 are more concentrated than the cluster of points between negative 0.05 and 0.05. The third scatterplot correlates Pulse versus Jitter (Survive, amount equals 0.03). The horizontal axis plots the values of Sys B P and the vertical axis plots the values of Jitter (Survive, amount equals 0.03). The graph shows a cluster of dots between 0.95 mark and 1.05 mark along the vertical axis corresponding to 50 mark to 210 mark along the horizontal axis. Another cluster of dots lies beside between negative 0.05 mark and 0.05 mark along the vertical axis corresponding between 51 mark and 165 mark to 90 mark along the horizontal axis. The cluster of dots that lies between 0.95 and 1.05 are more concentrated than the cluster of points between negative 0.05 and 0.05."/>
          <p:cNvPicPr>
            <a:picLocks noGrp="1" noChangeAspect="1"/>
          </p:cNvPicPr>
          <p:nvPr>
            <p:ph type="pic" sz="quarter" idx="16"/>
          </p:nvPr>
        </p:nvPicPr>
        <p:blipFill>
          <a:blip r:embed="rId4"/>
          <a:stretch>
            <a:fillRect/>
          </a:stretch>
        </p:blipFill>
        <p:spPr>
          <a:xfrm>
            <a:off x="152400" y="2320840"/>
            <a:ext cx="8778545" cy="3470360"/>
          </a:xfrm>
          <a:prstGeom prst="rect">
            <a:avLst/>
          </a:prstGeom>
          <a:noFill/>
          <a:ln>
            <a:noFill/>
          </a:ln>
        </p:spPr>
      </p:pic>
    </p:spTree>
    <p:extLst>
      <p:ext uri="{BB962C8B-B14F-4D97-AF65-F5344CB8AC3E}">
        <p14:creationId xmlns:p14="http://schemas.microsoft.com/office/powerpoint/2010/main" val="25336605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Logistic Fit for Age</a:t>
            </a:r>
          </a:p>
        </p:txBody>
      </p:sp>
      <p:pic>
        <p:nvPicPr>
          <p:cNvPr id="5" name="Picture Placeholder 4" descr="Three command lines. The command lines read as follows:&#10;Prompt, l mod Age equals g l m (survive approximately equals Age, family equals binomial, data equals I C U).&#10;Prompt, plot (jitter (Survive, 0.1) approximately equals Age, data equals I C U, y lab equals “Survive”).&#10;Prompt, curve (predict (l mod Age, data.frame (Age equals x), type equals “response”), col equals “blue”, l w d equals 2, add equals TRUE)."/>
          <p:cNvPicPr>
            <a:picLocks noGrp="1" noChangeAspect="1"/>
          </p:cNvPicPr>
          <p:nvPr>
            <p:ph type="pic" sz="quarter" idx="11"/>
          </p:nvPr>
        </p:nvPicPr>
        <p:blipFill>
          <a:blip r:embed="rId3"/>
          <a:stretch>
            <a:fillRect/>
          </a:stretch>
        </p:blipFill>
        <p:spPr>
          <a:xfrm>
            <a:off x="152003" y="1384491"/>
            <a:ext cx="8839597" cy="1142618"/>
          </a:xfrm>
          <a:prstGeom prst="rect">
            <a:avLst/>
          </a:prstGeom>
          <a:noFill/>
          <a:ln>
            <a:noFill/>
          </a:ln>
        </p:spPr>
      </p:pic>
      <p:pic>
        <p:nvPicPr>
          <p:cNvPr id="6" name="Picture Placeholder 5" descr="A scatterplot correlating Age versus Survive shows two groups of points and a downward (negative) slopping curve. The horizontal axis plots the values of Age and the vertical axis plots the values of Survive. The groups of points lie in straight path that are parallel to the horizontal axis. One group of points lies beside 1.0 mark along the vertical axis and extends from 17 mark to 93 mark along the horizontal axis. The other group of points lies beside the 0.0 mark along the vertical axis and extends from 48 mark to 92 mark along the horizontal axis.  In the same path, a point lies above 19, 20, 40, and 41 marks along the horizontal axis.  The downward slopping curve extends from (17, 0.93) to (92, 0.6)."/>
          <p:cNvPicPr>
            <a:picLocks noGrp="1" noChangeAspect="1"/>
          </p:cNvPicPr>
          <p:nvPr>
            <p:ph type="pic" sz="quarter" idx="16"/>
          </p:nvPr>
        </p:nvPicPr>
        <p:blipFill>
          <a:blip r:embed="rId4"/>
          <a:stretch>
            <a:fillRect/>
          </a:stretch>
        </p:blipFill>
        <p:spPr>
          <a:xfrm>
            <a:off x="1571928" y="2662112"/>
            <a:ext cx="5710943" cy="3557713"/>
          </a:xfrm>
          <a:prstGeom prst="rect">
            <a:avLst/>
          </a:prstGeom>
          <a:noFill/>
          <a:ln>
            <a:noFill/>
          </a:ln>
        </p:spPr>
      </p:pic>
    </p:spTree>
    <p:extLst>
      <p:ext uri="{BB962C8B-B14F-4D97-AF65-F5344CB8AC3E}">
        <p14:creationId xmlns:p14="http://schemas.microsoft.com/office/powerpoint/2010/main" val="35724146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Logistic Fit for SysBP</a:t>
            </a:r>
          </a:p>
        </p:txBody>
      </p:sp>
      <p:pic>
        <p:nvPicPr>
          <p:cNvPr id="3" name="Picture Placeholder 2" descr="Three command lines. The command lines read as follows:&#10;Prompt, l mod B P equals g l m (survive approximately equals Sys B P, family equals binomial, data equals I C U).&#10;Prompt, plot (jitter (Survive, 0.1) approximately equals Sys B P, data equals I C U, y lab equals “Survive”).&#10;Prompt, curve (predict (l mod B P, data.frame (Sys equals x), type equals “response”), col equals “blue”, l w d equals 2, add equals TRUE)."/>
          <p:cNvPicPr>
            <a:picLocks noGrp="1" noChangeAspect="1"/>
          </p:cNvPicPr>
          <p:nvPr>
            <p:ph type="pic" sz="quarter" idx="11"/>
          </p:nvPr>
        </p:nvPicPr>
        <p:blipFill>
          <a:blip r:embed="rId3"/>
          <a:stretch>
            <a:fillRect/>
          </a:stretch>
        </p:blipFill>
        <p:spPr>
          <a:xfrm>
            <a:off x="169059" y="1371600"/>
            <a:ext cx="8796357" cy="1144089"/>
          </a:xfrm>
          <a:prstGeom prst="rect">
            <a:avLst/>
          </a:prstGeom>
          <a:noFill/>
          <a:ln>
            <a:noFill/>
          </a:ln>
        </p:spPr>
      </p:pic>
      <p:pic>
        <p:nvPicPr>
          <p:cNvPr id="7" name="Picture Placeholder 6" descr="A scatterplot correlating Sys B P versus survive shows two groups of points and an upward (positive) slopping curve. The horizontal axis plots the values of Sys B P and the vertical axis plots the values of Survive. The groups of points lie in straight paths that are parallel to the horizontal axis. One group of points lies beside 1.0 mark along the vertical axis and extends from 47 mark to 220 mark along the horizontal axis.  The points are highly concentrated between 90 sys B P and 165 sys B P. The other group of points lies beside the 0.0 mark along the vertical axis and extends from 40 mark to 255 mark along the horizontal axis.  The upward slopping curve extends from (40, 0.45) to (255, 1.0)."/>
          <p:cNvPicPr>
            <a:picLocks noGrp="1" noChangeAspect="1"/>
          </p:cNvPicPr>
          <p:nvPr>
            <p:ph type="pic" sz="quarter" idx="16"/>
          </p:nvPr>
        </p:nvPicPr>
        <p:blipFill>
          <a:blip r:embed="rId4"/>
          <a:stretch>
            <a:fillRect/>
          </a:stretch>
        </p:blipFill>
        <p:spPr>
          <a:xfrm>
            <a:off x="1603927" y="2622082"/>
            <a:ext cx="5802796" cy="3592468"/>
          </a:xfrm>
          <a:prstGeom prst="rect">
            <a:avLst/>
          </a:prstGeom>
          <a:noFill/>
          <a:ln>
            <a:noFill/>
          </a:ln>
        </p:spPr>
      </p:pic>
    </p:spTree>
    <p:extLst>
      <p:ext uri="{BB962C8B-B14F-4D97-AF65-F5344CB8AC3E}">
        <p14:creationId xmlns:p14="http://schemas.microsoft.com/office/powerpoint/2010/main" val="348611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2309</TotalTime>
  <Words>222</Words>
  <Application>Microsoft Office PowerPoint</Application>
  <PresentationFormat>On-screen Show (4:3)</PresentationFormat>
  <Paragraphs>44</Paragraphs>
  <Slides>12</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ＭＳ Ｐゴシック</vt:lpstr>
      <vt:lpstr>Arial</vt:lpstr>
      <vt:lpstr>Arial Black</vt:lpstr>
      <vt:lpstr>Calibri</vt:lpstr>
      <vt:lpstr>Courier New</vt:lpstr>
      <vt:lpstr>Symbol</vt:lpstr>
      <vt:lpstr>Wingdings</vt:lpstr>
      <vt:lpstr>bergerinvitels3e_lectureslides_ch01_final</vt:lpstr>
      <vt:lpstr>Section 10.1–10.2</vt:lpstr>
      <vt:lpstr>Sections 10.1–10.2</vt:lpstr>
      <vt:lpstr>Binary Logistic Regression Model (1 of 3)</vt:lpstr>
      <vt:lpstr>Binary Logistic Regression Model (2 of 3)</vt:lpstr>
      <vt:lpstr>Binary Logistic Regression Model (3 of 3)</vt:lpstr>
      <vt:lpstr>Boxplots for Each Predictor</vt:lpstr>
      <vt:lpstr>Jittered Scatterplots for Each Predictor</vt:lpstr>
      <vt:lpstr>Logistic Fit for Age</vt:lpstr>
      <vt:lpstr>Logistic Fit for SysBP</vt:lpstr>
      <vt:lpstr>Logistic Fit for Pulse</vt:lpstr>
      <vt:lpstr>Logistic Regression Output</vt:lpstr>
      <vt:lpstr>Choosing Predictors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10.1-2</dc:title>
  <dc:creator>Canon</dc:creator>
  <cp:lastModifiedBy>Newton, Andy</cp:lastModifiedBy>
  <cp:revision>478</cp:revision>
  <dcterms:created xsi:type="dcterms:W3CDTF">2015-10-23T14:29:37Z</dcterms:created>
  <dcterms:modified xsi:type="dcterms:W3CDTF">2018-10-23T16:43:03Z</dcterms:modified>
</cp:coreProperties>
</file>